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67" r:id="rId3"/>
    <p:sldId id="280" r:id="rId4"/>
    <p:sldId id="284" r:id="rId5"/>
    <p:sldId id="282" r:id="rId6"/>
    <p:sldId id="283" r:id="rId7"/>
    <p:sldId id="286" r:id="rId8"/>
    <p:sldId id="285" r:id="rId9"/>
    <p:sldId id="276" r:id="rId10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636" y="108"/>
      </p:cViewPr>
      <p:guideLst>
        <p:guide orient="horz" pos="2880"/>
        <p:guide pos="21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78"/>
            <a:ext cx="103632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8"/>
            <a:ext cx="8534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1F386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1F386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5" y="157735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5" y="157735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1F386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6A624-DC25-4C38-AE38-2E1428BD831B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B285-375A-4412-8CBE-90A03669DDC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8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838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45257" y="214377"/>
            <a:ext cx="530148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1F386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49101" y="1478417"/>
            <a:ext cx="1009380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9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9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9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2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2812869" y="2037806"/>
            <a:ext cx="6891021" cy="2762794"/>
          </a:xfrm>
        </p:spPr>
        <p:txBody>
          <a:bodyPr>
            <a:noAutofit/>
          </a:bodyPr>
          <a:lstStyle/>
          <a:p>
            <a:pPr marL="182880" indent="0" algn="ctr"/>
            <a:r>
              <a:rPr lang="ru-RU" altLang="ru-RU" sz="1800" dirty="0">
                <a:latin typeface="+mj-lt"/>
                <a:cs typeface="Times New Roman" panose="02020603050405020304" pitchFamily="18" charset="0"/>
              </a:rPr>
              <a:t>Приказ Минпросвещения России от 04.04.2025 N 269</a:t>
            </a:r>
            <a:br>
              <a:rPr lang="ru-RU" altLang="ru-RU" sz="1800" dirty="0">
                <a:latin typeface="+mj-lt"/>
                <a:cs typeface="Times New Roman" panose="02020603050405020304" pitchFamily="18" charset="0"/>
              </a:rPr>
            </a:br>
            <a:r>
              <a:rPr lang="ru-RU" altLang="ru-RU" sz="1800" dirty="0">
                <a:latin typeface="+mj-lt"/>
                <a:cs typeface="Times New Roman" panose="02020603050405020304" pitchFamily="18" charset="0"/>
              </a:rPr>
              <a:t>«О продолжительности рабочего времени (нормах часов педагогической работы за ставку заработной платы) педагогических работников организаций, осуществляющих образовательную деятельность по основным и дополнительным общеобразовательным программам,</a:t>
            </a:r>
            <a:br>
              <a:rPr lang="ru-RU" altLang="ru-RU" sz="1800" dirty="0">
                <a:latin typeface="+mj-lt"/>
                <a:cs typeface="Times New Roman" panose="02020603050405020304" pitchFamily="18" charset="0"/>
              </a:rPr>
            </a:br>
            <a:r>
              <a:rPr lang="ru-RU" altLang="ru-RU" sz="1800" dirty="0">
                <a:latin typeface="+mj-lt"/>
                <a:cs typeface="Times New Roman" panose="02020603050405020304" pitchFamily="18" charset="0"/>
              </a:rPr>
              <a:t>образовательным программам среднего</a:t>
            </a:r>
            <a:br>
              <a:rPr lang="ru-RU" altLang="ru-RU" sz="1800" dirty="0">
                <a:latin typeface="+mj-lt"/>
                <a:cs typeface="Times New Roman" panose="02020603050405020304" pitchFamily="18" charset="0"/>
              </a:rPr>
            </a:br>
            <a:r>
              <a:rPr lang="ru-RU" altLang="ru-RU" sz="1800" dirty="0">
                <a:latin typeface="+mj-lt"/>
                <a:cs typeface="Times New Roman" panose="02020603050405020304" pitchFamily="18" charset="0"/>
              </a:rPr>
              <a:t>профессионального образования и соответствующим</a:t>
            </a:r>
            <a:br>
              <a:rPr lang="ru-RU" altLang="ru-RU" sz="1800" dirty="0">
                <a:latin typeface="+mj-lt"/>
                <a:cs typeface="Times New Roman" panose="02020603050405020304" pitchFamily="18" charset="0"/>
              </a:rPr>
            </a:br>
            <a:r>
              <a:rPr lang="ru-RU" altLang="ru-RU" sz="1800" dirty="0">
                <a:latin typeface="+mj-lt"/>
                <a:cs typeface="Times New Roman" panose="02020603050405020304" pitchFamily="18" charset="0"/>
              </a:rPr>
              <a:t>дополнительным профессиональным программам,</a:t>
            </a:r>
            <a:br>
              <a:rPr lang="ru-RU" altLang="ru-RU" sz="1800" dirty="0">
                <a:latin typeface="+mj-lt"/>
                <a:cs typeface="Times New Roman" panose="02020603050405020304" pitchFamily="18" charset="0"/>
              </a:rPr>
            </a:br>
            <a:r>
              <a:rPr lang="ru-RU" altLang="ru-RU" sz="1800" dirty="0">
                <a:latin typeface="+mj-lt"/>
                <a:cs typeface="Times New Roman" panose="02020603050405020304" pitchFamily="18" charset="0"/>
              </a:rPr>
              <a:t>основным программам профессионального обучения»</a:t>
            </a:r>
            <a:endParaRPr lang="ru-RU" sz="1800" dirty="0">
              <a:latin typeface="+mj-lt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22306" y="6200957"/>
            <a:ext cx="3234267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29.05.2025г</a:t>
            </a:r>
            <a:endParaRPr lang="ru-RU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6" name="Рисунок 5" descr="Герб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75" y="609600"/>
            <a:ext cx="1715374" cy="1807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10379" y="4392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dirty="0">
                <a:latin typeface="+mj-lt"/>
              </a:rPr>
              <a:t>Министерство образования Белгородской области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666367" y="500988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Times New Roman" pitchFamily="18" charset="0"/>
              </a:rPr>
              <a:t>Алиева </a:t>
            </a:r>
            <a:r>
              <a:rPr lang="ru-RU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Times New Roman" pitchFamily="18" charset="0"/>
              </a:rPr>
              <a:t>Замира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Times New Roman" pitchFamily="18" charset="0"/>
              </a:rPr>
              <a:t>Исмаиловна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Times New Roman" pitchFamily="18" charset="0"/>
              </a:rPr>
              <a:t>, </a:t>
            </a:r>
          </a:p>
          <a:p>
            <a:pPr algn="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Times New Roman" pitchFamily="18" charset="0"/>
              </a:rPr>
              <a:t>заместитель директора ОГАПОУ «БТПСУ»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" name="Picture 11" descr="C:\Users\Ученик\Downloads\лого202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0800" y="271515"/>
            <a:ext cx="1766958" cy="1944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1952829"/>
      </p:ext>
    </p:extLst>
  </p:cSld>
  <p:clrMapOvr>
    <a:masterClrMapping/>
  </p:clrMapOvr>
  <p:transition spd="slow" advTm="54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096000" y="1066800"/>
            <a:ext cx="4419600" cy="215828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2450" spc="135" dirty="0">
                <a:solidFill>
                  <a:srgbClr val="BF0000"/>
                </a:solidFill>
                <a:latin typeface="+mj-lt"/>
                <a:cs typeface="Times New Roman"/>
              </a:rPr>
              <a:t>С </a:t>
            </a:r>
            <a:r>
              <a:rPr sz="2450" b="1" spc="135" dirty="0" smtClean="0">
                <a:solidFill>
                  <a:srgbClr val="BF0000"/>
                </a:solidFill>
                <a:latin typeface="+mj-lt"/>
                <a:cs typeface="Times New Roman"/>
              </a:rPr>
              <a:t>1</a:t>
            </a:r>
            <a:r>
              <a:rPr lang="ru-RU" sz="2450" b="1" spc="200" dirty="0">
                <a:solidFill>
                  <a:srgbClr val="BF0000"/>
                </a:solidFill>
                <a:latin typeface="+mj-lt"/>
                <a:cs typeface="Times New Roman"/>
              </a:rPr>
              <a:t> </a:t>
            </a:r>
            <a:r>
              <a:rPr lang="ru-RU" sz="2450" b="1" spc="200" dirty="0" smtClean="0">
                <a:solidFill>
                  <a:srgbClr val="BF0000"/>
                </a:solidFill>
                <a:latin typeface="+mj-lt"/>
                <a:cs typeface="Times New Roman"/>
              </a:rPr>
              <a:t>сентября </a:t>
            </a:r>
            <a:r>
              <a:rPr sz="2450" b="1" spc="130" dirty="0" smtClean="0">
                <a:solidFill>
                  <a:srgbClr val="BF0000"/>
                </a:solidFill>
                <a:latin typeface="+mj-lt"/>
                <a:cs typeface="Times New Roman"/>
              </a:rPr>
              <a:t>202</a:t>
            </a:r>
            <a:r>
              <a:rPr lang="ru-RU" sz="2450" b="1" spc="130" dirty="0" smtClean="0">
                <a:solidFill>
                  <a:srgbClr val="BF0000"/>
                </a:solidFill>
                <a:latin typeface="+mj-lt"/>
                <a:cs typeface="Times New Roman"/>
              </a:rPr>
              <a:t>5</a:t>
            </a:r>
            <a:r>
              <a:rPr sz="2450" b="1" spc="-275" dirty="0" smtClean="0">
                <a:solidFill>
                  <a:srgbClr val="BF0000"/>
                </a:solidFill>
                <a:latin typeface="+mj-lt"/>
                <a:cs typeface="Times New Roman"/>
              </a:rPr>
              <a:t> </a:t>
            </a:r>
            <a:r>
              <a:rPr lang="ru-RU" sz="2450" spc="200" dirty="0">
                <a:solidFill>
                  <a:srgbClr val="BF0000"/>
                </a:solidFill>
                <a:latin typeface="+mj-lt"/>
                <a:cs typeface="Times New Roman"/>
              </a:rPr>
              <a:t>года</a:t>
            </a:r>
            <a:endParaRPr lang="ru-RU" sz="2450" dirty="0">
              <a:latin typeface="+mj-lt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ru-RU" sz="2450" spc="200" dirty="0" smtClean="0">
                <a:solidFill>
                  <a:srgbClr val="BF0000"/>
                </a:solidFill>
                <a:latin typeface="+mj-lt"/>
                <a:cs typeface="Times New Roman"/>
              </a:rPr>
              <a:t>до </a:t>
            </a:r>
            <a:r>
              <a:rPr lang="ru-RU" sz="2450" b="1" spc="200" dirty="0" smtClean="0">
                <a:solidFill>
                  <a:srgbClr val="BF0000"/>
                </a:solidFill>
                <a:latin typeface="+mj-lt"/>
                <a:cs typeface="Times New Roman"/>
              </a:rPr>
              <a:t>1 сентября 2031 </a:t>
            </a:r>
            <a:r>
              <a:rPr lang="ru-RU" sz="2450" spc="200" dirty="0" smtClean="0">
                <a:solidFill>
                  <a:srgbClr val="BF0000"/>
                </a:solidFill>
                <a:latin typeface="+mj-lt"/>
                <a:cs typeface="Times New Roman"/>
              </a:rPr>
              <a:t>года</a:t>
            </a:r>
            <a:endParaRPr sz="2450" dirty="0">
              <a:latin typeface="+mj-lt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550" dirty="0">
              <a:latin typeface="+mj-lt"/>
              <a:cs typeface="Times New Roman"/>
            </a:endParaRPr>
          </a:p>
          <a:p>
            <a:pPr>
              <a:lnSpc>
                <a:spcPct val="100000"/>
              </a:lnSpc>
            </a:pPr>
            <a:endParaRPr sz="2200" dirty="0">
              <a:latin typeface="+mj-lt"/>
              <a:cs typeface="Times New Roman"/>
            </a:endParaRPr>
          </a:p>
          <a:p>
            <a:pPr marL="12700" marR="603885">
              <a:lnSpc>
                <a:spcPct val="100000"/>
              </a:lnSpc>
            </a:pPr>
            <a:r>
              <a:rPr lang="ru-RU" sz="2100" spc="180" dirty="0" smtClean="0">
                <a:latin typeface="+mj-lt"/>
                <a:cs typeface="Times New Roman"/>
              </a:rPr>
              <a:t>Для различных категорий </a:t>
            </a:r>
          </a:p>
          <a:p>
            <a:pPr marL="12700" marR="603885">
              <a:lnSpc>
                <a:spcPct val="100000"/>
              </a:lnSpc>
            </a:pPr>
            <a:r>
              <a:rPr lang="ru-RU" sz="2100" spc="180" dirty="0" smtClean="0">
                <a:latin typeface="+mj-lt"/>
                <a:cs typeface="Times New Roman"/>
              </a:rPr>
              <a:t>педагогических работников</a:t>
            </a:r>
            <a:endParaRPr sz="2100" dirty="0">
              <a:latin typeface="+mj-lt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333469" y="3810000"/>
            <a:ext cx="4251995" cy="0"/>
          </a:xfrm>
          <a:custGeom>
            <a:avLst/>
            <a:gdLst/>
            <a:ahLst/>
            <a:cxnLst/>
            <a:rect l="l" t="t" r="r" b="b"/>
            <a:pathLst>
              <a:path w="3729354">
                <a:moveTo>
                  <a:pt x="0" y="0"/>
                </a:moveTo>
                <a:lnTo>
                  <a:pt x="3729227" y="0"/>
                </a:lnTo>
              </a:path>
            </a:pathLst>
          </a:custGeom>
          <a:ln w="41147">
            <a:solidFill>
              <a:srgbClr val="4472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019799" y="4009729"/>
            <a:ext cx="5394453" cy="2417328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11785" indent="-299085">
              <a:lnSpc>
                <a:spcPct val="100000"/>
              </a:lnSpc>
              <a:spcBef>
                <a:spcPts val="130"/>
              </a:spcBef>
              <a:buAutoNum type="arabicPeriod"/>
              <a:tabLst>
                <a:tab pos="312420" algn="l"/>
              </a:tabLst>
            </a:pPr>
            <a:r>
              <a:rPr lang="ru-RU" sz="1950" spc="225" dirty="0" smtClean="0">
                <a:cs typeface="Times New Roman"/>
              </a:rPr>
              <a:t>Какие именно нормы установлены приказом</a:t>
            </a:r>
            <a:endParaRPr sz="1950" dirty="0" smtClean="0">
              <a:cs typeface="Times New Roman"/>
            </a:endParaRPr>
          </a:p>
          <a:p>
            <a:pPr marL="311785" indent="-299085">
              <a:lnSpc>
                <a:spcPct val="100000"/>
              </a:lnSpc>
              <a:spcBef>
                <a:spcPts val="35"/>
              </a:spcBef>
              <a:buAutoNum type="arabicPeriod"/>
              <a:tabLst>
                <a:tab pos="312420" algn="l"/>
              </a:tabLst>
            </a:pPr>
            <a:r>
              <a:rPr lang="ru-RU" sz="1950" spc="200" dirty="0" smtClean="0">
                <a:cs typeface="Times New Roman"/>
              </a:rPr>
              <a:t>Как изменится недельная нагрузка у разных специалистов</a:t>
            </a:r>
            <a:endParaRPr sz="1950" dirty="0" smtClean="0">
              <a:cs typeface="Times New Roman"/>
            </a:endParaRPr>
          </a:p>
          <a:p>
            <a:pPr marL="311785" indent="-299085">
              <a:lnSpc>
                <a:spcPct val="100000"/>
              </a:lnSpc>
              <a:spcBef>
                <a:spcPts val="35"/>
              </a:spcBef>
              <a:buAutoNum type="arabicPeriod"/>
              <a:tabLst>
                <a:tab pos="312420" algn="l"/>
              </a:tabLst>
            </a:pPr>
            <a:r>
              <a:rPr lang="ru-RU" sz="1950" spc="160" dirty="0" smtClean="0">
                <a:cs typeface="Times New Roman"/>
              </a:rPr>
              <a:t>Какие особенности учтены для некоторых категорий работников</a:t>
            </a:r>
          </a:p>
          <a:p>
            <a:pPr marL="311785" indent="-299085">
              <a:lnSpc>
                <a:spcPct val="100000"/>
              </a:lnSpc>
              <a:spcBef>
                <a:spcPts val="35"/>
              </a:spcBef>
              <a:buAutoNum type="arabicPeriod"/>
              <a:tabLst>
                <a:tab pos="312420" algn="l"/>
              </a:tabLst>
            </a:pPr>
            <a:r>
              <a:rPr lang="ru-RU" sz="1950" spc="160" dirty="0" smtClean="0">
                <a:cs typeface="Times New Roman"/>
              </a:rPr>
              <a:t>Что важно знать о переходе на новые правила</a:t>
            </a:r>
            <a:endParaRPr sz="1950" dirty="0">
              <a:cs typeface="Times New Roman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"/>
            <a:ext cx="4371742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51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378"/>
            <a:ext cx="10820400" cy="1183600"/>
          </a:xfrm>
        </p:spPr>
        <p:txBody>
          <a:bodyPr/>
          <a:lstStyle/>
          <a:p>
            <a:pPr algn="ctr"/>
            <a:r>
              <a:rPr lang="ru-RU" sz="1800" spc="-10" dirty="0" smtClean="0"/>
              <a:t>                                                                                                                                              </a:t>
            </a:r>
            <a:r>
              <a:rPr lang="ru-RU" sz="1400" i="1" spc="-10" dirty="0" smtClean="0"/>
              <a:t>Приложение </a:t>
            </a:r>
            <a:r>
              <a:rPr lang="ru-RU" sz="1400" i="1" spc="-10" dirty="0"/>
              <a:t>1 </a:t>
            </a:r>
            <a:br>
              <a:rPr lang="ru-RU" sz="1400" i="1" spc="-10" dirty="0"/>
            </a:br>
            <a:r>
              <a:rPr lang="ru-RU" sz="1400" i="1" spc="-10" dirty="0" smtClean="0"/>
              <a:t>                                                                                                           </a:t>
            </a:r>
            <a:r>
              <a:rPr lang="en-US" sz="1400" i="1" spc="-10" dirty="0" smtClean="0"/>
              <a:t>                                         </a:t>
            </a:r>
            <a:r>
              <a:rPr lang="ru-RU" sz="1400" i="1" spc="-10" dirty="0" smtClean="0"/>
              <a:t> к </a:t>
            </a:r>
            <a:r>
              <a:rPr lang="ru-RU" sz="1400" i="1" spc="-10" dirty="0"/>
              <a:t>приказу№269 от 04.04.2025 </a:t>
            </a:r>
            <a:r>
              <a:rPr lang="ru-RU" sz="1400" i="1" spc="-10" dirty="0" smtClean="0"/>
              <a:t>года</a:t>
            </a:r>
            <a:br>
              <a:rPr lang="ru-RU" sz="1400" i="1" spc="-10" dirty="0" smtClean="0"/>
            </a:br>
            <a:r>
              <a:rPr lang="ru-RU" sz="1800" spc="-10" dirty="0" smtClean="0"/>
              <a:t>  </a:t>
            </a:r>
            <a:r>
              <a:rPr lang="ru-RU" sz="1800" dirty="0" smtClean="0"/>
              <a:t>Продолжительность </a:t>
            </a:r>
            <a:r>
              <a:rPr lang="ru-RU" sz="1800" dirty="0"/>
              <a:t>рабочего времени (нормы часов педагогической работы за ставку заработной платы)</a:t>
            </a:r>
            <a:r>
              <a:rPr lang="ru-RU" sz="1800" b="0" dirty="0"/>
              <a:t> </a:t>
            </a:r>
            <a:r>
              <a:rPr lang="ru-RU" sz="1800" spc="-10" dirty="0" smtClean="0"/>
              <a:t/>
            </a:r>
            <a:br>
              <a:rPr lang="ru-RU" sz="1800" spc="-10" dirty="0" smtClean="0"/>
            </a:b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397977"/>
            <a:ext cx="4208164" cy="51054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86400" y="1752600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Общие примечания:</a:t>
            </a:r>
          </a:p>
          <a:p>
            <a:endParaRPr lang="ru-RU" dirty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Для всех педагогов установлена максимальная продолжительность рабочего времени — не более 36 часов в неделю.</a:t>
            </a:r>
          </a:p>
          <a:p>
            <a:r>
              <a:rPr lang="ru-RU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Нормы указаны в астрономических часах, включая небольшие перерывы и перемену.</a:t>
            </a:r>
          </a:p>
          <a:p>
            <a:r>
              <a:rPr lang="ru-RU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Фактический объем педагогической работы может увеличиваться или уменьшаться только с письменного согласия сотрудника.</a:t>
            </a:r>
          </a:p>
        </p:txBody>
      </p:sp>
    </p:spTree>
    <p:extLst>
      <p:ext uri="{BB962C8B-B14F-4D97-AF65-F5344CB8AC3E}">
        <p14:creationId xmlns:p14="http://schemas.microsoft.com/office/powerpoint/2010/main" val="1150760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377"/>
            <a:ext cx="10820400" cy="1538883"/>
          </a:xfrm>
        </p:spPr>
        <p:txBody>
          <a:bodyPr/>
          <a:lstStyle/>
          <a:p>
            <a:pPr algn="ctr"/>
            <a:r>
              <a:rPr lang="ru-RU" sz="1400" i="1" spc="-10" dirty="0" smtClean="0"/>
              <a:t>                                                                                                                                        </a:t>
            </a:r>
            <a:r>
              <a:rPr lang="en-US" sz="1400" i="1" spc="-10" dirty="0" smtClean="0"/>
              <a:t>                                              </a:t>
            </a:r>
            <a:r>
              <a:rPr lang="ru-RU" sz="1400" i="1" spc="-10" dirty="0" smtClean="0"/>
              <a:t>   Приложение 2 </a:t>
            </a:r>
            <a:r>
              <a:rPr lang="ru-RU" sz="1400" i="1" spc="-10" dirty="0"/>
              <a:t/>
            </a:r>
            <a:br>
              <a:rPr lang="ru-RU" sz="1400" i="1" spc="-10" dirty="0"/>
            </a:br>
            <a:r>
              <a:rPr lang="ru-RU" sz="1400" i="1" spc="-10" dirty="0" smtClean="0"/>
              <a:t>                                                                                                          </a:t>
            </a:r>
            <a:r>
              <a:rPr lang="en-US" sz="1400" i="1" spc="-10" dirty="0" smtClean="0"/>
              <a:t>                                        </a:t>
            </a:r>
            <a:r>
              <a:rPr lang="ru-RU" sz="1400" i="1" spc="-10" dirty="0" smtClean="0"/>
              <a:t> к </a:t>
            </a:r>
            <a:r>
              <a:rPr lang="ru-RU" sz="1400" i="1" spc="-10" dirty="0"/>
              <a:t>приказу№269 от 04.04.2025 </a:t>
            </a:r>
            <a:r>
              <a:rPr lang="ru-RU" sz="1400" i="1" spc="-10" dirty="0" smtClean="0"/>
              <a:t>года</a:t>
            </a:r>
            <a:r>
              <a:rPr lang="ru-RU" sz="1800" spc="-10" dirty="0" smtClean="0"/>
              <a:t/>
            </a:r>
            <a:br>
              <a:rPr lang="ru-RU" sz="1800" spc="-10" dirty="0" smtClean="0"/>
            </a:br>
            <a:r>
              <a:rPr lang="ru-RU" sz="1800" spc="-10" dirty="0" smtClean="0"/>
              <a:t>  </a:t>
            </a:r>
            <a:r>
              <a:rPr lang="ru-RU" sz="1800" dirty="0">
                <a:latin typeface="SB Sans Text"/>
              </a:rPr>
              <a:t>Определение учебной нагрузки преподавателей организаций, осуществляющих образовательную деятельность по образовательным программам среднего профессионального образования </a:t>
            </a:r>
            <a:r>
              <a:rPr lang="ru-RU" sz="1800" spc="-10" dirty="0" smtClean="0"/>
              <a:t/>
            </a:r>
            <a:br>
              <a:rPr lang="ru-RU" sz="1800" spc="-10" dirty="0" smtClean="0"/>
            </a:br>
            <a:endParaRPr lang="ru-RU" sz="1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675" y="1524000"/>
            <a:ext cx="7943850" cy="30289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62000" y="4772758"/>
            <a:ext cx="8534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C00000"/>
                </a:solidFill>
              </a:rPr>
              <a:t>Применение на практике</a:t>
            </a:r>
            <a:r>
              <a:rPr lang="ru-RU" sz="1400" b="1" dirty="0" smtClean="0">
                <a:solidFill>
                  <a:srgbClr val="C00000"/>
                </a:solidFill>
              </a:rPr>
              <a:t>:</a:t>
            </a:r>
            <a:r>
              <a:rPr lang="en-US" sz="1400" dirty="0" smtClean="0">
                <a:solidFill>
                  <a:srgbClr val="C00000"/>
                </a:solidFill>
              </a:rPr>
              <a:t> </a:t>
            </a:r>
            <a:r>
              <a:rPr lang="ru-RU" sz="1400" dirty="0" smtClean="0">
                <a:solidFill>
                  <a:srgbClr val="C00000"/>
                </a:solidFill>
              </a:rPr>
              <a:t>Предположим</a:t>
            </a:r>
            <a:r>
              <a:rPr lang="ru-RU" sz="1400" dirty="0">
                <a:solidFill>
                  <a:srgbClr val="C00000"/>
                </a:solidFill>
              </a:rPr>
              <a:t>, преподаватель работает по программе СПО с недельной нагрузкой 72 часа. В сентябре он находится в отпуске 1 месяц. Тогда:  </a:t>
            </a:r>
          </a:p>
          <a:p>
            <a:endParaRPr lang="ru-RU" sz="1400" dirty="0">
              <a:solidFill>
                <a:srgbClr val="C00000"/>
              </a:solidFill>
            </a:endParaRPr>
          </a:p>
          <a:p>
            <a:r>
              <a:rPr lang="ru-RU" sz="1400" dirty="0">
                <a:solidFill>
                  <a:srgbClr val="C00000"/>
                </a:solidFill>
              </a:rPr>
              <a:t>Его годовая нагрузка уменьшается на 72 часа (1/10 от общей нагрузки).  </a:t>
            </a:r>
          </a:p>
          <a:p>
            <a:r>
              <a:rPr lang="ru-RU" sz="1400" dirty="0">
                <a:solidFill>
                  <a:srgbClr val="C00000"/>
                </a:solidFill>
              </a:rPr>
              <a:t>Осталось 648 часов (720 − 72 = 648).  </a:t>
            </a:r>
          </a:p>
          <a:p>
            <a:r>
              <a:rPr lang="ru-RU" sz="1400" dirty="0">
                <a:solidFill>
                  <a:srgbClr val="C00000"/>
                </a:solidFill>
              </a:rPr>
              <a:t>Средний заработок остается неизменным, несмотря на пропуски.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Данная </a:t>
            </a:r>
            <a:r>
              <a:rPr lang="ru-RU" sz="1400" dirty="0">
                <a:solidFill>
                  <a:srgbClr val="C00000"/>
                </a:solidFill>
              </a:rPr>
              <a:t>схема позволяет равномерно распределять нагрузку преподавателей и минимизировать финансовые потери при краткосрочных перерывах в работе.</a:t>
            </a:r>
          </a:p>
        </p:txBody>
      </p:sp>
    </p:spTree>
    <p:extLst>
      <p:ext uri="{BB962C8B-B14F-4D97-AF65-F5344CB8AC3E}">
        <p14:creationId xmlns:p14="http://schemas.microsoft.com/office/powerpoint/2010/main" val="3131792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377"/>
            <a:ext cx="10820400" cy="1046440"/>
          </a:xfrm>
        </p:spPr>
        <p:txBody>
          <a:bodyPr/>
          <a:lstStyle/>
          <a:p>
            <a:pPr algn="ctr"/>
            <a:r>
              <a:rPr lang="ru-RU" sz="1800" spc="-10" dirty="0" smtClean="0"/>
              <a:t>                                                                                                                                              </a:t>
            </a:r>
            <a:r>
              <a:rPr lang="ru-RU" sz="1400" i="1" spc="-10" dirty="0" smtClean="0"/>
              <a:t>Приложение 2 </a:t>
            </a:r>
            <a:r>
              <a:rPr lang="ru-RU" sz="1400" i="1" spc="-10" dirty="0"/>
              <a:t/>
            </a:r>
            <a:br>
              <a:rPr lang="ru-RU" sz="1400" i="1" spc="-10" dirty="0"/>
            </a:br>
            <a:r>
              <a:rPr lang="ru-RU" sz="1400" i="1" spc="-10" dirty="0" smtClean="0"/>
              <a:t>                                                                                                            </a:t>
            </a:r>
            <a:r>
              <a:rPr lang="en-US" sz="1400" i="1" spc="-10" dirty="0" smtClean="0"/>
              <a:t>                                          </a:t>
            </a:r>
            <a:r>
              <a:rPr lang="ru-RU" sz="1400" i="1" spc="-10" dirty="0" smtClean="0"/>
              <a:t>к </a:t>
            </a:r>
            <a:r>
              <a:rPr lang="ru-RU" sz="1400" i="1" spc="-10" dirty="0"/>
              <a:t>приказу№269 от 04.04.2025 </a:t>
            </a:r>
            <a:r>
              <a:rPr lang="ru-RU" sz="1400" i="1" spc="-10" dirty="0" smtClean="0"/>
              <a:t>года</a:t>
            </a:r>
            <a:r>
              <a:rPr lang="ru-RU" sz="1800" i="1" spc="-10" dirty="0" smtClean="0"/>
              <a:t/>
            </a:r>
            <a:br>
              <a:rPr lang="ru-RU" sz="1800" i="1" spc="-10" dirty="0" smtClean="0"/>
            </a:br>
            <a:r>
              <a:rPr lang="ru-RU" sz="1800" spc="-10" dirty="0" smtClean="0"/>
              <a:t>  </a:t>
            </a:r>
            <a:r>
              <a:rPr lang="ru-RU" sz="1800" dirty="0">
                <a:latin typeface="SB Sans Text"/>
              </a:rPr>
              <a:t>Порядок определения учебной нагрузки педагогических работников</a:t>
            </a:r>
            <a:r>
              <a:rPr lang="ru-RU" sz="1800" spc="-10" dirty="0" smtClean="0"/>
              <a:t/>
            </a:r>
            <a:br>
              <a:rPr lang="ru-RU" sz="1800" spc="-10" dirty="0" smtClean="0"/>
            </a:br>
            <a:r>
              <a:rPr lang="ru-RU" sz="1800" spc="-10" dirty="0" smtClean="0"/>
              <a:t>Общие положения </a:t>
            </a:r>
            <a:endParaRPr lang="ru-RU" sz="1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150" y="1322373"/>
            <a:ext cx="7962900" cy="23431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343150" y="3639146"/>
            <a:ext cx="79629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Введение общих правил для определения учебной нагрузки педагогов. 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Определение учебной нагрузки фиксируется в трудовом договоре. 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Основанием служат виды учебной деятельности, установленные учебным планом, контролем успеваемости и аттестациями. 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Любое изменение нагрузки возможно только по взаимному согласию сторон, кроме особых случаев (см. пункты 5 и 6). 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Обязанность работодателя предупредить о планируемых изменениях за 2 месяца. 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Учёт мнения первичных профсоюзных организаций при утверждении локальных актов.</a:t>
            </a:r>
          </a:p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Пример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: Допустим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организация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планирует уменьшить нагрузку одного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педагога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в связи с сокращением числа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групп. </a:t>
            </a: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По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правилам пункта 1, администрация обязана:  </a:t>
            </a: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Официально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уведомить педагога письменно за 2 месяца.  </a:t>
            </a:r>
          </a:p>
          <a:p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Получить согласие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педагога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на изменение нагрузки.  </a:t>
            </a:r>
          </a:p>
          <a:p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Оформить изменения официально в локальном нормативном акте и трудовом договоре.</a:t>
            </a:r>
          </a:p>
        </p:txBody>
      </p:sp>
    </p:spTree>
    <p:extLst>
      <p:ext uri="{BB962C8B-B14F-4D97-AF65-F5344CB8AC3E}">
        <p14:creationId xmlns:p14="http://schemas.microsoft.com/office/powerpoint/2010/main" val="4023171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377"/>
            <a:ext cx="10820400" cy="1046440"/>
          </a:xfrm>
        </p:spPr>
        <p:txBody>
          <a:bodyPr/>
          <a:lstStyle/>
          <a:p>
            <a:pPr algn="ctr"/>
            <a:r>
              <a:rPr lang="ru-RU" sz="1800" i="1" spc="-10" dirty="0" smtClean="0"/>
              <a:t>                                                                                                                                           </a:t>
            </a:r>
            <a:r>
              <a:rPr lang="ru-RU" sz="1400" i="1" spc="-10" dirty="0" smtClean="0"/>
              <a:t>Приложение 2 </a:t>
            </a:r>
            <a:r>
              <a:rPr lang="ru-RU" sz="1400" i="1" spc="-10" dirty="0"/>
              <a:t/>
            </a:r>
            <a:br>
              <a:rPr lang="ru-RU" sz="1400" i="1" spc="-10" dirty="0"/>
            </a:br>
            <a:r>
              <a:rPr lang="ru-RU" sz="1400" i="1" spc="-10" dirty="0" smtClean="0"/>
              <a:t>                                                                                                           </a:t>
            </a:r>
            <a:r>
              <a:rPr lang="en-US" sz="1400" i="1" spc="-10" dirty="0" smtClean="0"/>
              <a:t>                                      </a:t>
            </a:r>
            <a:r>
              <a:rPr lang="ru-RU" sz="1400" i="1" spc="-10" dirty="0" smtClean="0"/>
              <a:t>к </a:t>
            </a:r>
            <a:r>
              <a:rPr lang="ru-RU" sz="1400" i="1" spc="-10" dirty="0"/>
              <a:t>приказу№269 от 04.04.2025 </a:t>
            </a:r>
            <a:r>
              <a:rPr lang="ru-RU" sz="1400" i="1" spc="-10" dirty="0" smtClean="0"/>
              <a:t>года</a:t>
            </a:r>
            <a:br>
              <a:rPr lang="ru-RU" sz="1400" i="1" spc="-10" dirty="0" smtClean="0"/>
            </a:br>
            <a:r>
              <a:rPr lang="ru-RU" sz="1800" spc="-10" dirty="0" smtClean="0"/>
              <a:t>  </a:t>
            </a:r>
            <a:r>
              <a:rPr lang="ru-RU" sz="1800" dirty="0">
                <a:latin typeface="SB Sans Text"/>
              </a:rPr>
              <a:t>Определение учебной нагрузки педагогических работников</a:t>
            </a:r>
            <a:r>
              <a:rPr lang="ru-RU" sz="1800" spc="-10" dirty="0" smtClean="0"/>
              <a:t/>
            </a:r>
            <a:br>
              <a:rPr lang="ru-RU" sz="1800" spc="-10" dirty="0" smtClean="0"/>
            </a:b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219200"/>
            <a:ext cx="7924800" cy="35433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14400" y="4750777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Примеры случаев, допускающих изменение нагрузки без согласия работника:  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Уменьшение </a:t>
            </a:r>
            <a:r>
              <a:rPr lang="ru-RU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количества часов по учебным планам или графикам.  </a:t>
            </a:r>
          </a:p>
          <a:p>
            <a:r>
              <a:rPr lang="ru-RU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Сокращение количества обучающихся, групп или классов.  </a:t>
            </a:r>
          </a:p>
          <a:p>
            <a:r>
              <a:rPr lang="ru-RU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Снижение численности обучающихся в малокомплектных образовательных организациях и сельских школах.</a:t>
            </a:r>
          </a:p>
        </p:txBody>
      </p:sp>
    </p:spTree>
    <p:extLst>
      <p:ext uri="{BB962C8B-B14F-4D97-AF65-F5344CB8AC3E}">
        <p14:creationId xmlns:p14="http://schemas.microsoft.com/office/powerpoint/2010/main" val="1047558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377"/>
            <a:ext cx="10820400" cy="1138773"/>
          </a:xfrm>
        </p:spPr>
        <p:txBody>
          <a:bodyPr/>
          <a:lstStyle/>
          <a:p>
            <a:pPr algn="ctr"/>
            <a:r>
              <a:rPr lang="ru-RU" sz="1400" i="1" spc="-10" dirty="0" smtClean="0"/>
              <a:t>                                                                                                                                        </a:t>
            </a:r>
            <a:r>
              <a:rPr lang="en-US" sz="1400" i="1" spc="-10" dirty="0" smtClean="0"/>
              <a:t>                                              </a:t>
            </a:r>
            <a:r>
              <a:rPr lang="ru-RU" sz="1400" i="1" spc="-10" dirty="0" smtClean="0"/>
              <a:t>   </a:t>
            </a:r>
            <a:r>
              <a:rPr lang="ru-RU" sz="2000" dirty="0"/>
              <a:t>Сравнительный анализ приказов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№</a:t>
            </a:r>
            <a:r>
              <a:rPr lang="ru-RU" sz="2000" dirty="0"/>
              <a:t>1601 от 22.12.2014 и №269 от 04.04.2025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143000"/>
            <a:ext cx="6038850" cy="514313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086600" y="1905000"/>
            <a:ext cx="4953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SB Sans Text"/>
              </a:rPr>
              <a:t>Приказ №269 от 2025 года значительно усовершенствовал правила определения рабочего времени и нагрузки педагогов, сделав их более современными и справедливыми. Основное отличие заключается в усилении правовой защиты работников, введении четких рамок </a:t>
            </a:r>
            <a:r>
              <a:rPr lang="ru-RU" dirty="0" smtClean="0">
                <a:solidFill>
                  <a:srgbClr val="C00000"/>
                </a:solidFill>
                <a:latin typeface="SB Sans Text"/>
              </a:rPr>
              <a:t>и учёта </a:t>
            </a:r>
            <a:r>
              <a:rPr lang="ru-RU" dirty="0">
                <a:solidFill>
                  <a:srgbClr val="C00000"/>
                </a:solidFill>
                <a:latin typeface="SB Sans Text"/>
              </a:rPr>
              <a:t>педагогической нагрузки.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251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654" y="685800"/>
            <a:ext cx="10820400" cy="623823"/>
          </a:xfrm>
        </p:spPr>
        <p:txBody>
          <a:bodyPr/>
          <a:lstStyle/>
          <a:p>
            <a:pPr algn="ctr"/>
            <a:r>
              <a:rPr lang="ru-RU" sz="1800" dirty="0" smtClean="0">
                <a:latin typeface="SB Sans Text"/>
              </a:rPr>
              <a:t>РЕКОМЕНДАЦИИ</a:t>
            </a:r>
            <a:endParaRPr lang="ru-RU" sz="1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00200" y="1752836"/>
            <a:ext cx="9220200" cy="2759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Провести разъяснительную работу среди педагогов по новым нормам и правилам.  </a:t>
            </a:r>
            <a:endParaRPr lang="ru-RU" sz="14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Пересмотреть существующие графики работы и скорректировать их в соответствии с новыми положениями.  </a:t>
            </a:r>
            <a:endParaRPr lang="ru-RU" sz="14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Подготовить локальные нормативные акты, обеспечивающие исполнение требований приказа.  </a:t>
            </a:r>
            <a:endParaRPr lang="ru-RU" sz="14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Создать комиссию по мониторингу исполнения приказа и своевременному выявлению проблемных зон.  </a:t>
            </a:r>
            <a:endParaRPr lang="ru-RU" sz="14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Активизировать взаимодействие с профсоюзом для контроля над соблюдением прав педагогов.</a:t>
            </a:r>
            <a:endParaRPr lang="ru-RU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317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8055" y="2967335"/>
            <a:ext cx="7035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168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433</TotalTime>
  <Words>467</Words>
  <Application>Microsoft Office PowerPoint</Application>
  <PresentationFormat>Широкоэкранный</PresentationFormat>
  <Paragraphs>54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SB Sans Text</vt:lpstr>
      <vt:lpstr>Times New Roman</vt:lpstr>
      <vt:lpstr>Wingdings</vt:lpstr>
      <vt:lpstr>Office Theme</vt:lpstr>
      <vt:lpstr>Приказ Минпросвещения России от 04.04.2025 N 269 «О продолжительности рабочего времени (нормах часов педагогической работы за ставку заработной платы) педагогических работников организаций, осуществляющих образовательную деятельность по основным и дополнительным общеобразовательным программам, образовательным программам среднего профессионального образования и соответствующим дополнительным профессиональным программам, основным программам профессионального обучения»</vt:lpstr>
      <vt:lpstr>Презентация PowerPoint</vt:lpstr>
      <vt:lpstr>                                                                                                                                              Приложение 1                                                                                                                                                       к приказу№269 от 04.04.2025 года   Продолжительность рабочего времени (нормы часов педагогической работы за ставку заработной платы)  </vt:lpstr>
      <vt:lpstr>                                                                                                                                                                                         Приложение 2                                                                                                                                                     к приказу№269 от 04.04.2025 года   Определение учебной нагрузки преподавателей организаций, осуществляющих образовательную деятельность по образовательным программам среднего профессионального образования  </vt:lpstr>
      <vt:lpstr>                                                                                                                                              Приложение 2                                                                                                                                                        к приказу№269 от 04.04.2025 года   Порядок определения учебной нагрузки педагогических работников Общие положения </vt:lpstr>
      <vt:lpstr>                                                                                                                                           Приложение 2                                                                                                                                                   к приказу№269 от 04.04.2025 года   Определение учебной нагрузки педагогических работников </vt:lpstr>
      <vt:lpstr>                                                                                                                                                                                         Сравнительный анализ приказов  №1601 от 22.12.2014 и №269 от 04.04.2025 </vt:lpstr>
      <vt:lpstr>РЕКОМЕНДАЦИИ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User</cp:lastModifiedBy>
  <cp:revision>37</cp:revision>
  <cp:lastPrinted>2025-05-27T10:20:17Z</cp:lastPrinted>
  <dcterms:created xsi:type="dcterms:W3CDTF">2025-03-20T13:05:15Z</dcterms:created>
  <dcterms:modified xsi:type="dcterms:W3CDTF">2025-05-27T10:21:31Z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2024-12-12T00:00:00Z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2025-03-20T00:00:00Z</vt:filetime>
  </property>
</Properties>
</file>