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56" r:id="rId2"/>
    <p:sldId id="270" r:id="rId3"/>
    <p:sldId id="271" r:id="rId4"/>
    <p:sldId id="272" r:id="rId5"/>
    <p:sldId id="282" r:id="rId6"/>
    <p:sldId id="273" r:id="rId7"/>
    <p:sldId id="275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1815"/>
    <a:srgbClr val="0068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>
        <p:scale>
          <a:sx n="71" d="100"/>
          <a:sy n="71" d="100"/>
        </p:scale>
        <p:origin x="-480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7988B-FC74-4177-96D6-A2E000D6B66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55CA2-192E-49DA-82E1-67BE9FF9A2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14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noFill/>
        </p:spPr>
        <p:txBody>
          <a:bodyPr anchor="b">
            <a:noAutofit/>
          </a:bodyPr>
          <a:lstStyle>
            <a:lvl1pPr algn="r">
              <a:defRPr sz="5400">
                <a:ln w="22225" cap="flat" cmpd="sng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E9441A5-5F0C-4FFC-8C47-F3E9FC4CE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9" y="226903"/>
            <a:ext cx="1761690" cy="21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43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06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9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51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303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2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00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48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CE4D57-FF15-4E83-B436-D7EEF6896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9" y="226903"/>
            <a:ext cx="1761690" cy="21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7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31CC99-AA65-416C-988B-3B121099E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9" y="226903"/>
            <a:ext cx="1761690" cy="21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0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12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5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33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51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C000">
                <a:alpha val="85000"/>
              </a:srgbClr>
            </a:gs>
            <a:gs pos="100000">
              <a:srgbClr val="00682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4BA71-1AD1-49E5-9DB5-69095886D0CB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54FF44-7DE0-4E0F-964B-7F09F71542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56F240C-664E-4DD4-925F-92739646A4D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9" y="226903"/>
            <a:ext cx="1761690" cy="21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3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s7-usndr.com/ru/te_link_tracker?hash=64egqok7g339mbyz4emnf1y6bpr3rn1qnfh8numkp4691phenucof4zjhqzi45g5ajr9odgc4rbexw4711x8j3xbbndmmgsfm6wemoijxqbo1u5iffc677k9iueso4n7zqiabmiq539y5fshsg8rd5zjdea6xzuh1qbagjq1rmtoc5woz4i6b7ufs98wsdz4qa533s8cykqdtpi5y3sxztwcb3koyhfhg4eafdja&amp;url=https://urait.ru?utm_campaign=quarantine&amp;utm_medium=email&amp;utm_source=newsletter&amp;uid=MjQyOTM3OQ==" TargetMode="External"/><Relationship Id="rId2" Type="http://schemas.openxmlformats.org/officeDocument/2006/relationships/hyperlink" Target="http://us7-usndr.com/ru/te_link_tracker?hash=6iztfr1oxoaob7yz4emnf1y6bpr3rn1qnfh8numkp4691phenucof4zjhqzi45g5ajr9odgc4rbexw4711x8j3xbbndmmgsfm6wemoijxqbo1u5iffc677k9iueso4n7zqiabmiq539y5fshsg8rd5zjdea6xzuh1qbagjq1rmtoc5woz4i6yyr646auass8fa533s8cykqdtpi5y3sxztwcb3koyhfhg4eafdja&amp;url=https://urait.ru?utm_campaign=quarantine&amp;utm_medium=email&amp;utm_source=newsletter&amp;uid=MjQyOTM3OQ=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press/2237/minprosvescheniya-vypustilo-illyustrativnyy-navigator-po-organizacii-distancionnogo-obucheniya-studentov-uchrezhdeniy-spo/" TargetMode="External"/><Relationship Id="rId2" Type="http://schemas.openxmlformats.org/officeDocument/2006/relationships/hyperlink" Target="https://bincol.ru/rckc/navigator-d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ncol.ru/rckc/resursy-eo-dot/" TargetMode="External"/><Relationship Id="rId5" Type="http://schemas.openxmlformats.org/officeDocument/2006/relationships/hyperlink" Target="https://bincol.ru/rckc/online-services/" TargetMode="External"/><Relationship Id="rId4" Type="http://schemas.openxmlformats.org/officeDocument/2006/relationships/hyperlink" Target="https://bincol.ru/rckc/mooc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ok.ru/" TargetMode="External"/><Relationship Id="rId13" Type="http://schemas.openxmlformats.org/officeDocument/2006/relationships/hyperlink" Target="http://store.temocenter.ru/" TargetMode="External"/><Relationship Id="rId3" Type="http://schemas.openxmlformats.org/officeDocument/2006/relationships/hyperlink" Target="https://new.znanium.com/collections/basic" TargetMode="External"/><Relationship Id="rId7" Type="http://schemas.openxmlformats.org/officeDocument/2006/relationships/hyperlink" Target="https://elearning.academia-moscow.ru/" TargetMode="External"/><Relationship Id="rId12" Type="http://schemas.openxmlformats.org/officeDocument/2006/relationships/hyperlink" Target="http://school-collection.edu.ru/" TargetMode="External"/><Relationship Id="rId2" Type="http://schemas.openxmlformats.org/officeDocument/2006/relationships/hyperlink" Target="https://urait.ru/news/10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a-library.ru/" TargetMode="External"/><Relationship Id="rId11" Type="http://schemas.openxmlformats.org/officeDocument/2006/relationships/hyperlink" Target="https://uchebnik.mos.ru/catalogue" TargetMode="External"/><Relationship Id="rId5" Type="http://schemas.openxmlformats.org/officeDocument/2006/relationships/hyperlink" Target="https://www.academia-moscow.ru/" TargetMode="External"/><Relationship Id="rId10" Type="http://schemas.openxmlformats.org/officeDocument/2006/relationships/hyperlink" Target="https://www.yaklass.ru/" TargetMode="External"/><Relationship Id="rId4" Type="http://schemas.openxmlformats.org/officeDocument/2006/relationships/hyperlink" Target="http://www.e.lanbook.com/" TargetMode="External"/><Relationship Id="rId9" Type="http://schemas.openxmlformats.org/officeDocument/2006/relationships/hyperlink" Target="https://resh.edu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.edu.ru/" TargetMode="External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ldskillsacademy.ru/" TargetMode="External"/><Relationship Id="rId5" Type="http://schemas.openxmlformats.org/officeDocument/2006/relationships/hyperlink" Target="https://interneturok.ru/" TargetMode="External"/><Relationship Id="rId4" Type="http://schemas.openxmlformats.org/officeDocument/2006/relationships/hyperlink" Target="https://edu.sirius.online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lectoriy.mipt.ru/" TargetMode="External"/><Relationship Id="rId13" Type="http://schemas.openxmlformats.org/officeDocument/2006/relationships/hyperlink" Target="https://docs.microsoft.com/ru-ru/learn/" TargetMode="External"/><Relationship Id="rId3" Type="http://schemas.openxmlformats.org/officeDocument/2006/relationships/hyperlink" Target="https://openedu.ru/" TargetMode="External"/><Relationship Id="rId7" Type="http://schemas.openxmlformats.org/officeDocument/2006/relationships/hyperlink" Target="https://4brain.ru/" TargetMode="External"/><Relationship Id="rId12" Type="http://schemas.openxmlformats.org/officeDocument/2006/relationships/hyperlink" Target="http://tvkultura.ru/brand/show/brand_id/20898" TargetMode="External"/><Relationship Id="rId2" Type="http://schemas.openxmlformats.org/officeDocument/2006/relationships/hyperlink" Target="https://www.lektorium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iversarium.org/" TargetMode="External"/><Relationship Id="rId11" Type="http://schemas.openxmlformats.org/officeDocument/2006/relationships/hyperlink" Target="http://teachpro.ru/" TargetMode="External"/><Relationship Id="rId5" Type="http://schemas.openxmlformats.org/officeDocument/2006/relationships/hyperlink" Target="https://stepic.org/explore/courses" TargetMode="External"/><Relationship Id="rId10" Type="http://schemas.openxmlformats.org/officeDocument/2006/relationships/hyperlink" Target="https://www.coursera.org/browse/?_facet_changed_=true&amp;primaryLanguages=ru" TargetMode="External"/><Relationship Id="rId4" Type="http://schemas.openxmlformats.org/officeDocument/2006/relationships/hyperlink" Target="http://www.intuit.ru/studies/courses" TargetMode="External"/><Relationship Id="rId9" Type="http://schemas.openxmlformats.org/officeDocument/2006/relationships/hyperlink" Target="https://academy.yandex.ru/" TargetMode="External"/><Relationship Id="rId14" Type="http://schemas.openxmlformats.org/officeDocument/2006/relationships/hyperlink" Target="https://geekbrains.ru/course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lcollege.ru/resursy/raspisanie-zanyati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lcollege.ru/images/notific/pr_23.03.2020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lcollege.ru/deyatelnost/distantsionnoe-obucheni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lcolleg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7C0D34-9D1E-4677-9C69-D4D8D9437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295" y="1655180"/>
            <a:ext cx="7766936" cy="1886370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rgbClr val="92D050"/>
                </a:solidFill>
              </a:rPr>
              <a:t/>
            </a:r>
            <a:br>
              <a:rPr lang="ru-RU" sz="1400" dirty="0">
                <a:solidFill>
                  <a:srgbClr val="92D050"/>
                </a:solidFill>
              </a:rPr>
            </a:br>
            <a:endParaRPr lang="ru-RU" sz="14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295" y="358815"/>
            <a:ext cx="7384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внутренней и кадровой политики Белгородской области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автономное профессиональное образовательное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учреждение «Алексеевский колледж»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5386" y="2353235"/>
            <a:ext cx="87405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FF00"/>
                </a:solidFill>
              </a:rPr>
              <a:t>Организация применения дистанционных образовательных технологий в ОГАПОУ «Алексеевский колледж»</a:t>
            </a:r>
            <a:r>
              <a:rPr lang="ru-RU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5702" y="6111433"/>
            <a:ext cx="3703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Алексеевка -2020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79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598" y="474724"/>
            <a:ext cx="10020402" cy="85333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Размещен перечень информационных ресурсов: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5627" y="1513114"/>
            <a:ext cx="9906001" cy="48223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Библиотека колледжа</a:t>
            </a:r>
            <a:r>
              <a:rPr lang="ru-RU" sz="2000" dirty="0" smtClean="0">
                <a:solidFill>
                  <a:schemeClr val="tx1"/>
                </a:solidFill>
              </a:rPr>
              <a:t> информирует о том, что всем студентам и преподавателям ОГАПОУ «Алексеевский колледж» на период сложной эпидемиологической ситуации </a:t>
            </a:r>
            <a:r>
              <a:rPr lang="ru-RU" sz="2000" dirty="0" smtClean="0">
                <a:solidFill>
                  <a:schemeClr val="tx1"/>
                </a:solidFill>
                <a:hlinkClick r:id="rId2"/>
              </a:rPr>
              <a:t>Образовательная платформа «</a:t>
            </a:r>
            <a:r>
              <a:rPr lang="ru-RU" sz="2000" dirty="0" err="1" smtClean="0">
                <a:solidFill>
                  <a:schemeClr val="tx1"/>
                </a:solidFill>
                <a:hlinkClick r:id="rId2"/>
              </a:rPr>
              <a:t>Юрайт</a:t>
            </a:r>
            <a:r>
              <a:rPr lang="ru-RU" sz="2000" dirty="0" smtClean="0">
                <a:solidFill>
                  <a:schemeClr val="tx1"/>
                </a:solidFill>
                <a:hlinkClick r:id="rId2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 открыла полный </a:t>
            </a:r>
            <a:r>
              <a:rPr lang="ru-RU" sz="2000" b="1" u="sng" dirty="0" smtClean="0">
                <a:solidFill>
                  <a:schemeClr val="tx1"/>
                </a:solidFill>
              </a:rPr>
              <a:t>бесплатный доступ</a:t>
            </a:r>
            <a:r>
              <a:rPr lang="ru-RU" sz="2000" dirty="0" smtClean="0">
                <a:solidFill>
                  <a:schemeClr val="tx1"/>
                </a:solidFill>
              </a:rPr>
              <a:t> к своим ресурсам: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- 9 000 учебников по различным дисциплинам;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видео- и аудиоматериалы к учебным курсам;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«гибкие курсы» с возможностью создавать курс под свой предмет;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умное тестирование по курсам.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Для доступа вам необходимо зарегистрироваться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на </a:t>
            </a:r>
            <a:r>
              <a:rPr lang="ru-RU" sz="2000" b="1" dirty="0" err="1" smtClean="0">
                <a:solidFill>
                  <a:schemeClr val="tx1"/>
                </a:solidFill>
                <a:hlinkClick r:id="rId3"/>
              </a:rPr>
              <a:t>urait.ru</a:t>
            </a:r>
            <a:r>
              <a:rPr lang="ru-RU" sz="2000" b="1" dirty="0" smtClean="0">
                <a:solidFill>
                  <a:schemeClr val="tx1"/>
                </a:solidFill>
              </a:rPr>
              <a:t> с одной из ролей:</a:t>
            </a:r>
            <a:r>
              <a:rPr lang="ru-RU" sz="2000" dirty="0" smtClean="0">
                <a:solidFill>
                  <a:schemeClr val="tx1"/>
                </a:solidFill>
              </a:rPr>
              <a:t> - студент; - преподаватель.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Не забудьте указать при регистрации учебное заведение (Алексеевский колледж).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598" y="474724"/>
            <a:ext cx="10020402" cy="85333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Размещен перечень информационных ресурсов: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5627" y="1513114"/>
            <a:ext cx="9906001" cy="48223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 сайте РЦКЦПОО и </a:t>
            </a:r>
            <a:r>
              <a:rPr lang="ru-RU" sz="2000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sz="2000" dirty="0" smtClean="0">
                <a:solidFill>
                  <a:schemeClr val="tx1"/>
                </a:solidFill>
              </a:rPr>
              <a:t> представлена информация в помощь для организации электронного обучения и использования ДОТ.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Иллюстративный навигатор по организации дистанционного обучения студентов учреждений СПО от </a:t>
            </a:r>
            <a:r>
              <a:rPr lang="ru-RU" sz="2000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hlinkClick r:id="rId2"/>
              </a:rPr>
              <a:t>https://bincol.ru/rckc/navigator-do/</a:t>
            </a:r>
            <a:r>
              <a:rPr lang="ru-RU" sz="2000" dirty="0" smtClean="0">
                <a:solidFill>
                  <a:schemeClr val="tx1"/>
                </a:solidFill>
              </a:rPr>
              <a:t> или </a:t>
            </a:r>
            <a:r>
              <a:rPr lang="ru-RU" sz="2000" dirty="0" smtClean="0">
                <a:solidFill>
                  <a:schemeClr val="tx1"/>
                </a:solidFill>
                <a:hlinkClick r:id="rId3"/>
              </a:rPr>
              <a:t>https://edu.gov.ru/press/2237/minprosvescheniya-vypustilo-illyustrativnyy-navigator-po-organizacii-distancionnogo-obucheniya-studentov-uchrezhdeniy-spo/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Список МООК (обучающие курсы с массовым интерактивным участием </a:t>
            </a:r>
            <a:r>
              <a:rPr lang="ru-RU" sz="2000" dirty="0" err="1" smtClean="0">
                <a:solidFill>
                  <a:schemeClr val="tx1"/>
                </a:solidFill>
              </a:rPr>
              <a:t>c</a:t>
            </a:r>
            <a:r>
              <a:rPr lang="ru-RU" sz="2000" dirty="0" smtClean="0">
                <a:solidFill>
                  <a:schemeClr val="tx1"/>
                </a:solidFill>
              </a:rPr>
              <a:t> применением технологий электронного обучения и открытым доступом через Интернет) </a:t>
            </a:r>
            <a:r>
              <a:rPr lang="ru-RU" sz="2000" dirty="0" smtClean="0">
                <a:solidFill>
                  <a:schemeClr val="tx1"/>
                </a:solidFill>
                <a:hlinkClick r:id="rId4"/>
              </a:rPr>
              <a:t>https://bincol.ru/rckc/mooc/</a:t>
            </a:r>
            <a:r>
              <a:rPr lang="ru-RU" sz="2000" dirty="0" smtClean="0">
                <a:solidFill>
                  <a:schemeClr val="tx1"/>
                </a:solidFill>
              </a:rPr>
              <a:t> . Представлен перечень платформ.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Онлайн-сервисы</a:t>
            </a:r>
            <a:r>
              <a:rPr lang="ru-RU" sz="2000" dirty="0" smtClean="0">
                <a:solidFill>
                  <a:schemeClr val="tx1"/>
                </a:solidFill>
              </a:rPr>
              <a:t> для разработки ЭОР </a:t>
            </a:r>
            <a:r>
              <a:rPr lang="ru-RU" sz="2000" dirty="0" smtClean="0">
                <a:solidFill>
                  <a:schemeClr val="tx1"/>
                </a:solidFill>
                <a:hlinkClick r:id="rId5"/>
              </a:rPr>
              <a:t>https://bincol.ru/rckc/online-services/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Ресурсы для электронного обучения и ДОТ </a:t>
            </a:r>
            <a:r>
              <a:rPr lang="ru-RU" sz="2000" dirty="0" smtClean="0">
                <a:solidFill>
                  <a:schemeClr val="tx1"/>
                </a:solidFill>
                <a:hlinkClick r:id="rId6"/>
              </a:rPr>
              <a:t>https://bincol.ru/rckc/resursy-eo-dot/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598" y="180810"/>
            <a:ext cx="10020402" cy="85333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Размещен перечень информационных ресурсов: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707571"/>
            <a:ext cx="10134600" cy="61504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Подборка </a:t>
            </a:r>
            <a:r>
              <a:rPr lang="ru-RU" sz="1600" b="1" dirty="0" err="1" smtClean="0">
                <a:solidFill>
                  <a:schemeClr val="tx1"/>
                </a:solidFill>
              </a:rPr>
              <a:t>онлайн</a:t>
            </a:r>
            <a:r>
              <a:rPr lang="ru-RU" sz="1600" b="1" dirty="0" smtClean="0">
                <a:solidFill>
                  <a:schemeClr val="tx1"/>
                </a:solidFill>
              </a:rPr>
              <a:t>- ресурсов для дистанционного обучения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Электронные библиотеки: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Образовательная платформа «</a:t>
            </a:r>
            <a:r>
              <a:rPr lang="ru-RU" sz="1600" dirty="0" err="1" smtClean="0">
                <a:solidFill>
                  <a:schemeClr val="tx1"/>
                </a:solidFill>
              </a:rPr>
              <a:t>Юрайт</a:t>
            </a:r>
            <a:r>
              <a:rPr lang="ru-RU" sz="1600" dirty="0" smtClean="0">
                <a:solidFill>
                  <a:schemeClr val="tx1"/>
                </a:solidFill>
              </a:rPr>
              <a:t>» </a:t>
            </a:r>
            <a:r>
              <a:rPr lang="ru-RU" sz="1600" dirty="0" smtClean="0">
                <a:solidFill>
                  <a:schemeClr val="tx1"/>
                </a:solidFill>
                <a:hlinkClick r:id="rId2"/>
              </a:rPr>
              <a:t>https://urait.ru/news/1064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СПО в ЭБС </a:t>
            </a:r>
            <a:r>
              <a:rPr lang="ru-RU" sz="1600" dirty="0" err="1" smtClean="0">
                <a:solidFill>
                  <a:schemeClr val="tx1"/>
                </a:solidFill>
              </a:rPr>
              <a:t>Знаниум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3"/>
              </a:rPr>
              <a:t>https://new.znanium.com/collections/basic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ЭБС Лань. </a:t>
            </a:r>
            <a:r>
              <a:rPr lang="ru-RU" sz="1600" dirty="0" err="1" smtClean="0">
                <a:solidFill>
                  <a:schemeClr val="tx1"/>
                </a:solidFill>
                <a:hlinkClick r:id="rId4"/>
              </a:rPr>
              <a:t>www.e.lanbook.com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Информационный ресурс издательского центра «Академия» </a:t>
            </a:r>
            <a:r>
              <a:rPr lang="ru-RU" sz="1600" dirty="0" smtClean="0">
                <a:solidFill>
                  <a:schemeClr val="tx1"/>
                </a:solidFill>
                <a:hlinkClick r:id="rId5"/>
              </a:rPr>
              <a:t>https://www.academia-moscow.ru/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Электронная библиотека Издательского центра «Академия» </a:t>
            </a:r>
            <a:r>
              <a:rPr lang="ru-RU" sz="1600" dirty="0" smtClean="0">
                <a:solidFill>
                  <a:schemeClr val="tx1"/>
                </a:solidFill>
                <a:hlinkClick r:id="rId6"/>
              </a:rPr>
              <a:t>https://academia-library.ru/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Система электронного обучения «</a:t>
            </a:r>
            <a:r>
              <a:rPr lang="ru-RU" sz="1600" dirty="0" err="1" smtClean="0">
                <a:solidFill>
                  <a:schemeClr val="tx1"/>
                </a:solidFill>
              </a:rPr>
              <a:t>Академия-Медиа</a:t>
            </a:r>
            <a:r>
              <a:rPr lang="ru-RU" sz="1600" dirty="0" smtClean="0">
                <a:solidFill>
                  <a:schemeClr val="tx1"/>
                </a:solidFill>
              </a:rPr>
              <a:t>» </a:t>
            </a:r>
            <a:r>
              <a:rPr lang="ru-RU" sz="1600" dirty="0" smtClean="0">
                <a:solidFill>
                  <a:schemeClr val="tx1"/>
                </a:solidFill>
                <a:hlinkClick r:id="rId7"/>
              </a:rPr>
              <a:t>https://elearning.academia-moscow.ru/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Электронно-библиотечная система от правообладателя </a:t>
            </a:r>
            <a:r>
              <a:rPr lang="ru-RU" sz="1600" dirty="0" smtClean="0">
                <a:solidFill>
                  <a:schemeClr val="tx1"/>
                </a:solidFill>
                <a:hlinkClick r:id="rId8"/>
              </a:rPr>
              <a:t>https://www.book.ru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и др.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Общеобразовательные дисциплины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Российская электронная школа. </a:t>
            </a:r>
            <a:r>
              <a:rPr lang="ru-RU" sz="1600" dirty="0" err="1" smtClean="0">
                <a:solidFill>
                  <a:schemeClr val="tx1"/>
                </a:solidFill>
              </a:rPr>
              <a:t>Видеоуроки</a:t>
            </a:r>
            <a:r>
              <a:rPr lang="ru-RU" sz="1600" dirty="0" smtClean="0">
                <a:solidFill>
                  <a:schemeClr val="tx1"/>
                </a:solidFill>
              </a:rPr>
              <a:t> и тренажеры по всем учебным предметам. </a:t>
            </a:r>
            <a:r>
              <a:rPr lang="ru-RU" sz="1600" dirty="0" smtClean="0">
                <a:solidFill>
                  <a:schemeClr val="tx1"/>
                </a:solidFill>
                <a:hlinkClick r:id="rId9"/>
              </a:rPr>
              <a:t>https://resh.edu.ru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ЯКласс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Видеоуроки</a:t>
            </a:r>
            <a:r>
              <a:rPr lang="ru-RU" sz="1600" dirty="0" smtClean="0">
                <a:solidFill>
                  <a:schemeClr val="tx1"/>
                </a:solidFill>
              </a:rPr>
              <a:t> и тренажеры </a:t>
            </a:r>
            <a:r>
              <a:rPr lang="ru-RU" sz="1600" dirty="0" smtClean="0">
                <a:solidFill>
                  <a:schemeClr val="tx1"/>
                </a:solidFill>
                <a:hlinkClick r:id="rId10"/>
              </a:rPr>
              <a:t>https://www.yaklass.ru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Московская электронная школа. </a:t>
            </a:r>
            <a:r>
              <a:rPr lang="ru-RU" sz="1600" dirty="0" err="1" smtClean="0">
                <a:solidFill>
                  <a:schemeClr val="tx1"/>
                </a:solidFill>
              </a:rPr>
              <a:t>Видеоуроки</a:t>
            </a:r>
            <a:r>
              <a:rPr lang="ru-RU" sz="1600" dirty="0" smtClean="0">
                <a:solidFill>
                  <a:schemeClr val="tx1"/>
                </a:solidFill>
              </a:rPr>
              <a:t>, сценарии уроков. </a:t>
            </a:r>
            <a:r>
              <a:rPr lang="ru-RU" sz="1600" dirty="0" smtClean="0">
                <a:solidFill>
                  <a:schemeClr val="tx1"/>
                </a:solidFill>
                <a:hlinkClick r:id="rId11"/>
              </a:rPr>
              <a:t>https://uchebnik.mos.ru/catalogue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Единая коллекция цифровых образовательных ресурсов </a:t>
            </a:r>
            <a:r>
              <a:rPr lang="ru-RU" sz="1600" dirty="0" smtClean="0">
                <a:solidFill>
                  <a:schemeClr val="tx1"/>
                </a:solidFill>
                <a:hlinkClick r:id="rId12"/>
              </a:rPr>
              <a:t>http://school-collection.edu.ru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Медиатека</a:t>
            </a:r>
            <a:r>
              <a:rPr lang="ru-RU" sz="1600" dirty="0" smtClean="0">
                <a:solidFill>
                  <a:schemeClr val="tx1"/>
                </a:solidFill>
              </a:rPr>
              <a:t> образовательных ресурсов </a:t>
            </a:r>
            <a:r>
              <a:rPr lang="ru-RU" sz="1600" dirty="0" smtClean="0">
                <a:solidFill>
                  <a:schemeClr val="tx1"/>
                </a:solidFill>
                <a:hlinkClick r:id="rId13"/>
              </a:rPr>
              <a:t>http://store.temocenter.ru/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598" y="507381"/>
            <a:ext cx="10020402" cy="85333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Размещен перечень информационных ресурсов: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1676400"/>
            <a:ext cx="10134600" cy="26343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Перечень информационных ресурсов для использования в образовательных организациях, реализующих программы среднего профессионального образования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Федеральный центр электронных образовательных ресурсов </a:t>
            </a:r>
            <a:r>
              <a:rPr lang="ru-RU" sz="1600" dirty="0" smtClean="0">
                <a:solidFill>
                  <a:schemeClr val="tx1"/>
                </a:solidFill>
                <a:hlinkClick r:id="rId2"/>
              </a:rPr>
              <a:t>http://fcior.edu.ru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Единое окно доступа к образовательным ресурсам </a:t>
            </a:r>
            <a:r>
              <a:rPr lang="ru-RU" sz="1600" dirty="0" smtClean="0">
                <a:solidFill>
                  <a:schemeClr val="tx1"/>
                </a:solidFill>
                <a:hlinkClick r:id="rId3"/>
              </a:rPr>
              <a:t>http://window.edu.ru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Площадка Образовательного центра «Сириус» </a:t>
            </a:r>
            <a:r>
              <a:rPr lang="ru-RU" sz="1600" dirty="0" smtClean="0">
                <a:solidFill>
                  <a:schemeClr val="tx1"/>
                </a:solidFill>
                <a:hlinkClick r:id="rId4"/>
              </a:rPr>
              <a:t>https://edu.sirius.online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Интернет урок. Библиотека </a:t>
            </a:r>
            <a:r>
              <a:rPr lang="ru-RU" sz="1600" dirty="0" err="1" smtClean="0">
                <a:solidFill>
                  <a:schemeClr val="tx1"/>
                </a:solidFill>
              </a:rPr>
              <a:t>видеоуроков</a:t>
            </a:r>
            <a:r>
              <a:rPr lang="ru-RU" sz="1600" dirty="0" smtClean="0">
                <a:solidFill>
                  <a:schemeClr val="tx1"/>
                </a:solidFill>
              </a:rPr>
              <a:t>.  </a:t>
            </a:r>
            <a:r>
              <a:rPr lang="ru-RU" sz="1600" dirty="0" smtClean="0">
                <a:solidFill>
                  <a:schemeClr val="tx1"/>
                </a:solidFill>
                <a:hlinkClick r:id="rId5"/>
              </a:rPr>
              <a:t>https://interneturok.ru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Образовательные ресурсы Академии </a:t>
            </a:r>
            <a:r>
              <a:rPr lang="ru-RU" sz="1600" dirty="0" err="1" smtClean="0">
                <a:solidFill>
                  <a:schemeClr val="tx1"/>
                </a:solidFill>
              </a:rPr>
              <a:t>WorldSkillsRussia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6"/>
              </a:rPr>
              <a:t>https://worldskillsacademy.ru/#/programs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598" y="507381"/>
            <a:ext cx="10020402" cy="85333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Размещен перечень информационных ресурсов: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1197428"/>
            <a:ext cx="10134600" cy="5181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МООК (Массовые открытые </a:t>
            </a:r>
            <a:r>
              <a:rPr lang="ru-RU" sz="1600" b="1" dirty="0" err="1" smtClean="0">
                <a:solidFill>
                  <a:schemeClr val="tx1"/>
                </a:solidFill>
              </a:rPr>
              <a:t>онлайн-курсы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Лекториум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2"/>
              </a:rPr>
              <a:t>https://www.lektorium.tv/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Открытое образование </a:t>
            </a:r>
            <a:r>
              <a:rPr lang="ru-RU" sz="1600" dirty="0" smtClean="0">
                <a:solidFill>
                  <a:schemeClr val="tx1"/>
                </a:solidFill>
                <a:hlinkClick r:id="rId3"/>
              </a:rPr>
              <a:t>https://openedu.ru/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Интуит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4"/>
              </a:rPr>
              <a:t>http://www.intuit.ru/studies/courses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Stepik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5"/>
              </a:rPr>
              <a:t>https://stepic.org/explore/courses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Универсариум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6"/>
              </a:rPr>
              <a:t>http://universarium.org/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4Brain </a:t>
            </a:r>
            <a:r>
              <a:rPr lang="ru-RU" sz="1600" dirty="0" smtClean="0">
                <a:solidFill>
                  <a:schemeClr val="tx1"/>
                </a:solidFill>
                <a:hlinkClick r:id="rId7"/>
              </a:rPr>
              <a:t>https://4brain.ru/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Лекторий </a:t>
            </a:r>
            <a:r>
              <a:rPr lang="ru-RU" sz="1600" dirty="0" smtClean="0">
                <a:solidFill>
                  <a:schemeClr val="tx1"/>
                </a:solidFill>
                <a:hlinkClick r:id="rId8"/>
              </a:rPr>
              <a:t>http://lectoriy.mipt.ru/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Академия </a:t>
            </a:r>
            <a:r>
              <a:rPr lang="ru-RU" sz="1600" dirty="0" err="1" smtClean="0">
                <a:solidFill>
                  <a:schemeClr val="tx1"/>
                </a:solidFill>
              </a:rPr>
              <a:t>Яндекса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9"/>
              </a:rPr>
              <a:t>https://academy.yandex.ru/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Coursera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10"/>
              </a:rPr>
              <a:t>https://www.coursera.org/browse/?_facet_changed_=true&amp;primaryLanguages=ru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TeachPro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11"/>
              </a:rPr>
              <a:t>http://teachpro.ru/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Академия </a:t>
            </a:r>
            <a:r>
              <a:rPr lang="ru-RU" sz="1600" dirty="0" smtClean="0">
                <a:solidFill>
                  <a:schemeClr val="tx1"/>
                </a:solidFill>
                <a:hlinkClick r:id="rId12"/>
              </a:rPr>
              <a:t>http://tvkultura.ru/brand/show/brand_id/20898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Виртуальная академия Майкрософт </a:t>
            </a:r>
            <a:r>
              <a:rPr lang="ru-RU" sz="1600" dirty="0" smtClean="0">
                <a:solidFill>
                  <a:schemeClr val="tx1"/>
                </a:solidFill>
                <a:hlinkClick r:id="rId13"/>
              </a:rPr>
              <a:t>https://docs.microsoft.com/ru-ru/learn/#!lang=1049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Geekbrains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hlinkClick r:id="rId14"/>
              </a:rPr>
              <a:t>https://geekbrains.ru/courses#free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598" y="365867"/>
            <a:ext cx="9715602" cy="104927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Размещены методические рекомендации </a:t>
            </a:r>
            <a:r>
              <a:rPr lang="ru-RU" sz="3200" dirty="0" err="1" smtClean="0">
                <a:solidFill>
                  <a:schemeClr val="bg1"/>
                </a:solidFill>
              </a:rPr>
              <a:t>Минпросвещения</a:t>
            </a:r>
            <a:r>
              <a:rPr lang="ru-RU" sz="3200" dirty="0" smtClean="0">
                <a:solidFill>
                  <a:schemeClr val="bg1"/>
                </a:solidFill>
              </a:rPr>
              <a:t> по РЭШ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18072" t="11252" r="18706" b="5001"/>
          <a:stretch/>
        </p:blipFill>
        <p:spPr bwMode="auto">
          <a:xfrm>
            <a:off x="2209800" y="1404257"/>
            <a:ext cx="8066313" cy="5290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162" y="359229"/>
            <a:ext cx="9326637" cy="161108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 ДИСТАНЦИОННЫХ ОБРАЗОВАТЕЛЬНЫХ ТЕХНОЛОГИЙ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ОГАПОУ «АЛЕКСЕЕВСКИЙ КОЛЛЕДЖ»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048" y="2291218"/>
            <a:ext cx="10153952" cy="388077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Занятия в формате дистанционного обучения проходят в соответствии с расписанием, которое размещается на сайте колледжа</a:t>
            </a:r>
          </a:p>
          <a:p>
            <a:r>
              <a:rPr lang="en-US" sz="2000" dirty="0" smtClean="0">
                <a:hlinkClick r:id="rId2"/>
              </a:rPr>
              <a:t>http://alcollege.ru/resursy/raspisanie-zanyatij</a:t>
            </a:r>
            <a:endParaRPr lang="ru-RU" sz="2000" dirty="0" smtClean="0"/>
          </a:p>
          <a:p>
            <a:endParaRPr lang="ru-RU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10971" t="15377" r="10478" b="4500"/>
          <a:stretch/>
        </p:blipFill>
        <p:spPr bwMode="auto">
          <a:xfrm>
            <a:off x="6437300" y="3489831"/>
            <a:ext cx="5388427" cy="3155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4612" t="3292" r="12499" b="7722"/>
          <a:stretch>
            <a:fillRect/>
          </a:stretch>
        </p:blipFill>
        <p:spPr>
          <a:xfrm>
            <a:off x="524434" y="3415553"/>
            <a:ext cx="5916707" cy="325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0164" y="282389"/>
            <a:ext cx="9305365" cy="57589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1D1815"/>
                </a:solidFill>
              </a:rPr>
              <a:t>4. Преподаватель согласно расписания заходит в почту группы и размещает там материал для выполнения </a:t>
            </a:r>
            <a:endParaRPr lang="ru-RU" dirty="0">
              <a:solidFill>
                <a:srgbClr val="1D1815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2082" t="16982" r="24496" b="8930"/>
          <a:stretch>
            <a:fillRect/>
          </a:stretch>
        </p:blipFill>
        <p:spPr>
          <a:xfrm>
            <a:off x="7732058" y="632010"/>
            <a:ext cx="4459942" cy="622598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323" t="2890" b="4903"/>
          <a:stretch>
            <a:fillRect/>
          </a:stretch>
        </p:blipFill>
        <p:spPr>
          <a:xfrm>
            <a:off x="484094" y="1936376"/>
            <a:ext cx="7256929" cy="49216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9482" y="309283"/>
            <a:ext cx="9022978" cy="57320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1D1815"/>
                </a:solidFill>
              </a:rPr>
              <a:t>5. Обучающийся заходит в почту группы, скачивает задание, которое необходимо выполнить и информирует преподавателя о том, что задание получено (через чаты и каналы в мессенджерах, согласованные с педагогом).</a:t>
            </a:r>
          </a:p>
          <a:p>
            <a:pPr>
              <a:buNone/>
            </a:pPr>
            <a:endParaRPr lang="ru-RU" dirty="0">
              <a:solidFill>
                <a:srgbClr val="1D1815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841" t="3292" r="31514" b="13359"/>
          <a:stretch>
            <a:fillRect/>
          </a:stretch>
        </p:blipFill>
        <p:spPr>
          <a:xfrm>
            <a:off x="2595282" y="1277471"/>
            <a:ext cx="7624483" cy="53788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282389"/>
            <a:ext cx="9063318" cy="575897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1D1815"/>
                </a:solidFill>
              </a:rPr>
              <a:t>6. Выполненное, в указанные сроки, задание обучающийся направляет для проверки педагогу со своей личной почты на электронную почту преподавателя.</a:t>
            </a:r>
          </a:p>
          <a:p>
            <a:pPr algn="just">
              <a:buNone/>
            </a:pPr>
            <a:r>
              <a:rPr lang="ru-RU" dirty="0" smtClean="0">
                <a:solidFill>
                  <a:srgbClr val="1D1815"/>
                </a:solidFill>
              </a:rPr>
              <a:t>7. Преподаватель ежедневно формирует электронный архив  выданных и выполненных заданий (где: ВЗ- выданные задания, ВП – выполненные и проверенные задания) .</a:t>
            </a:r>
          </a:p>
          <a:p>
            <a:pPr algn="just">
              <a:buNone/>
            </a:pPr>
            <a:endParaRPr lang="ru-RU" dirty="0">
              <a:solidFill>
                <a:srgbClr val="1D1815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1669" t="2890" r="44416" b="6514"/>
          <a:stretch>
            <a:fillRect/>
          </a:stretch>
        </p:blipFill>
        <p:spPr>
          <a:xfrm>
            <a:off x="268942" y="2191870"/>
            <a:ext cx="4975412" cy="466613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1216" t="2084" r="36946" b="11748"/>
          <a:stretch>
            <a:fillRect/>
          </a:stretch>
        </p:blipFill>
        <p:spPr>
          <a:xfrm>
            <a:off x="1452281" y="3482788"/>
            <a:ext cx="5701553" cy="33752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8529" r="13419" b="57294"/>
          <a:stretch>
            <a:fillRect/>
          </a:stretch>
        </p:blipFill>
        <p:spPr bwMode="auto">
          <a:xfrm>
            <a:off x="4649422" y="3899647"/>
            <a:ext cx="7542578" cy="295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8082" y="228600"/>
            <a:ext cx="9641542" cy="62797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rgbClr val="1D1815"/>
                </a:solidFill>
              </a:rPr>
              <a:t>На основании приказа Минпросвещения России от 17.03.2020 года № 104  «Об организации  образовательной деятельности в организациях, реализующих образовательные программы начального общего, основного общего и среднего общего образования, образовательные программы среднего профессионального образования , соответствующего дополнительного профессионального образования и дополнительные образовательные программы, в условиях распространения новой коронавирусной инфекции  на территории Российской Федерации», письма Министерства просвещения Российской Федерации  от 19.03.2020 года № ГД- 39/04 «О направлении методических рекомендаций», приказа Министерства образования  и науки Российской Федерации  от 20.01.2014 года № 22 «Об утверждении перечня профессий, специальностей среднего профессионального образования , реализация образовательных программ  по которым не допускается с применением исключительно  электронного обучения, дистанционных образовательных технологий»,  письма департамента внутренней и кадровой политики  Белгородской области от 23.03.2020 года № 3-1-83/1130 «О дистанционном обучении», решения Педагогического света от 23.03.2020 года (протокол № 22) издан </a:t>
            </a:r>
            <a:r>
              <a:rPr lang="ru-RU" u="sng" dirty="0" smtClean="0">
                <a:solidFill>
                  <a:srgbClr val="1D1815"/>
                </a:solidFill>
              </a:rPr>
              <a:t>приказ  от 23.03.2020года № 226 «О введении временной реализации  образовательных программ среднего профессионального образования, профессионального обучения, дополнительного профессионального образования с применением дистанционных образовательных технологий и смешанного обучения (</a:t>
            </a:r>
            <a:r>
              <a:rPr lang="en-AU" u="sng" dirty="0" smtClean="0">
                <a:solidFill>
                  <a:srgbClr val="1D1815"/>
                </a:solidFill>
                <a:hlinkClick r:id="rId2"/>
              </a:rPr>
              <a:t>http://alcollege.ru/images/notific/pr_23.03.2020.pdf</a:t>
            </a:r>
            <a:r>
              <a:rPr lang="ru-RU" u="sng" dirty="0" smtClean="0">
                <a:solidFill>
                  <a:srgbClr val="1D1815"/>
                </a:solidFill>
              </a:rPr>
              <a:t>); затем издан приказ  от 23.03.2020 года № 228 «Об организации деятельности и режиме обучения в условиях реализации образовательных программ  с применением дистанционных образовательных технологий и смешанного обучения»  (</a:t>
            </a:r>
            <a:r>
              <a:rPr lang="en-AU" u="sng" dirty="0" smtClean="0">
                <a:solidFill>
                  <a:srgbClr val="1D1815"/>
                </a:solidFill>
              </a:rPr>
              <a:t>http://alcollege.ru/images/notific/pr228-23.03.2020.pdf</a:t>
            </a:r>
            <a:r>
              <a:rPr lang="ru-RU" u="sng" dirty="0" smtClean="0">
                <a:solidFill>
                  <a:srgbClr val="1D1815"/>
                </a:solidFill>
              </a:rPr>
              <a:t>).</a:t>
            </a:r>
            <a:endParaRPr lang="ru-RU" u="sng" dirty="0">
              <a:solidFill>
                <a:srgbClr val="1D181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0846" y="403413"/>
            <a:ext cx="8162366" cy="563795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1D1815"/>
                </a:solidFill>
              </a:rPr>
              <a:t>8. Преподаватель ежедневно направляет мониторинг фактического 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1D1815"/>
                </a:solidFill>
              </a:rPr>
              <a:t>взаимодействия  преподавателя и обучающихся  заведующим отделениями </a:t>
            </a:r>
          </a:p>
          <a:p>
            <a:pPr algn="ctr">
              <a:spcBef>
                <a:spcPts val="0"/>
              </a:spcBef>
              <a:buNone/>
            </a:pPr>
            <a:endParaRPr lang="ru-RU" dirty="0">
              <a:solidFill>
                <a:srgbClr val="1D1815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651" t="19801" r="6387" b="9735"/>
          <a:stretch>
            <a:fillRect/>
          </a:stretch>
        </p:blipFill>
        <p:spPr>
          <a:xfrm>
            <a:off x="2622175" y="1492625"/>
            <a:ext cx="7274859" cy="43299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9824" y="322730"/>
            <a:ext cx="9144000" cy="151951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1D1815"/>
                </a:solidFill>
              </a:rPr>
              <a:t>9. Заполнение журнала осуществляется преподавателем в соответствии с гибким графиком работы, но не реже 1 раза в неделю.</a:t>
            </a:r>
          </a:p>
          <a:p>
            <a:pPr algn="just">
              <a:buNone/>
            </a:pPr>
            <a:r>
              <a:rPr lang="ru-RU" dirty="0" smtClean="0">
                <a:solidFill>
                  <a:srgbClr val="1D1815"/>
                </a:solidFill>
              </a:rPr>
              <a:t>10.Заведующий отделением ежедневно формирует общий мониторинг фактического взаимодействия преподавателей и обучающихся и предоставляет отчет на административное совещание.</a:t>
            </a:r>
          </a:p>
          <a:p>
            <a:pPr algn="just">
              <a:buNone/>
            </a:pPr>
            <a:endParaRPr lang="ru-RU" dirty="0" smtClean="0">
              <a:solidFill>
                <a:srgbClr val="1D1815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rgbClr val="1D1815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rgbClr val="1D1815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rgbClr val="1D1815"/>
              </a:solidFill>
            </a:endParaRPr>
          </a:p>
          <a:p>
            <a:pPr algn="just">
              <a:buNone/>
            </a:pPr>
            <a:endParaRPr lang="ru-RU" dirty="0">
              <a:solidFill>
                <a:srgbClr val="1D1815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12353" t="22118" r="12206" b="6589"/>
          <a:stretch>
            <a:fillRect/>
          </a:stretch>
        </p:blipFill>
        <p:spPr bwMode="auto">
          <a:xfrm>
            <a:off x="2581836" y="1949587"/>
            <a:ext cx="8310282" cy="49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4293" y="295835"/>
            <a:ext cx="8296835" cy="5745527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1D1815"/>
                </a:solidFill>
              </a:rPr>
              <a:t>11. Куратор ежедневно  поддерживает связь с обучающимися группы посредством различных каналов связи и собирает информацию о состоянии здоровья студентов, причинах отсутствия на учебных занятиях (информирует зав. отделением).</a:t>
            </a:r>
          </a:p>
          <a:p>
            <a:pPr algn="just">
              <a:buNone/>
            </a:pPr>
            <a:r>
              <a:rPr lang="ru-RU" dirty="0" smtClean="0">
                <a:solidFill>
                  <a:srgbClr val="1D1815"/>
                </a:solidFill>
              </a:rPr>
              <a:t>12. Куратор еженедельно направляет информацию о состоянии здоровья студентов группы медицинской сестре (каждую пятницу до 14-00)</a:t>
            </a:r>
          </a:p>
          <a:p>
            <a:pPr algn="ctr">
              <a:buNone/>
            </a:pPr>
            <a:r>
              <a:rPr lang="ru-RU" dirty="0" smtClean="0">
                <a:solidFill>
                  <a:srgbClr val="1D1815"/>
                </a:solidFill>
              </a:rPr>
              <a:t>(</a:t>
            </a:r>
            <a:r>
              <a:rPr lang="en-AU" dirty="0" smtClean="0">
                <a:solidFill>
                  <a:srgbClr val="1D1815"/>
                </a:solidFill>
              </a:rPr>
              <a:t>http://alcollege.ru/deyatelnost/distantsionnoe-obuchenie/2-uncategorised/742-instruktsiya-dlya-kuratora.html</a:t>
            </a:r>
            <a:r>
              <a:rPr lang="ru-RU" dirty="0" smtClean="0">
                <a:solidFill>
                  <a:srgbClr val="1D1815"/>
                </a:solidFill>
              </a:rPr>
              <a:t>)</a:t>
            </a:r>
            <a:endParaRPr lang="ru-RU" dirty="0">
              <a:solidFill>
                <a:srgbClr val="1D181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04" t="13059" r="29853" b="3647"/>
          <a:stretch>
            <a:fillRect/>
          </a:stretch>
        </p:blipFill>
        <p:spPr bwMode="auto">
          <a:xfrm>
            <a:off x="1869141" y="322729"/>
            <a:ext cx="5150223" cy="634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8456" t="13647" r="29963" b="4118"/>
          <a:stretch>
            <a:fillRect/>
          </a:stretch>
        </p:blipFill>
        <p:spPr bwMode="auto">
          <a:xfrm>
            <a:off x="6961094" y="295834"/>
            <a:ext cx="5069541" cy="63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77" t="9094" r="29692" b="6363"/>
          <a:stretch>
            <a:fillRect/>
          </a:stretch>
        </p:blipFill>
        <p:spPr bwMode="auto">
          <a:xfrm>
            <a:off x="0" y="0"/>
            <a:ext cx="42761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8566" t="7824" r="29743" b="5000"/>
          <a:stretch>
            <a:fillRect/>
          </a:stretch>
        </p:blipFill>
        <p:spPr bwMode="auto">
          <a:xfrm>
            <a:off x="4289611" y="0"/>
            <a:ext cx="4061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8346" t="14176" r="29853" b="4117"/>
          <a:stretch>
            <a:fillRect/>
          </a:stretch>
        </p:blipFill>
        <p:spPr bwMode="auto">
          <a:xfrm>
            <a:off x="830580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031" y="236565"/>
            <a:ext cx="9592409" cy="139151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 ДИСТАНЦИОННЫХ ОБРАЗОВАТЕЛЬНЫХ ТЕХНОЛОГИЙ </a:t>
            </a:r>
            <a:b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ОГАПОУ «АЛЕКСЕЕВСКИЙ КОЛЛЕДЖ»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7324" y="1914202"/>
            <a:ext cx="9968364" cy="1743400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Информация размещена на сайте колледжа -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http://alcollege.ru/deyatelnost/distantsionnoe-obuchenie.html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в том числе указан телефон горячей линии - </a:t>
            </a:r>
            <a:r>
              <a:rPr lang="ru-RU" sz="2400" dirty="0" smtClean="0">
                <a:solidFill>
                  <a:schemeClr val="tx1"/>
                </a:solidFill>
              </a:rPr>
              <a:t>+7-991-405-18-63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18269" t="11111" r="18750" b="4272"/>
          <a:stretch/>
        </p:blipFill>
        <p:spPr bwMode="auto">
          <a:xfrm>
            <a:off x="1338146" y="3456877"/>
            <a:ext cx="3997300" cy="3189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18910" t="11681" r="18910" b="5127"/>
          <a:stretch/>
        </p:blipFill>
        <p:spPr bwMode="auto">
          <a:xfrm>
            <a:off x="5876693" y="3479180"/>
            <a:ext cx="3969833" cy="312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8933" y="349624"/>
            <a:ext cx="9797925" cy="650837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1D1815"/>
                </a:solidFill>
              </a:rPr>
              <a:t>2. На официальном сайте колледжа (</a:t>
            </a:r>
            <a:r>
              <a:rPr lang="en-AU" dirty="0" smtClean="0">
                <a:solidFill>
                  <a:srgbClr val="1D1815"/>
                </a:solidFill>
                <a:hlinkClick r:id="rId2"/>
              </a:rPr>
              <a:t>http://alcollege.ru</a:t>
            </a:r>
            <a:r>
              <a:rPr lang="ru-RU" dirty="0" smtClean="0">
                <a:solidFill>
                  <a:srgbClr val="1D1815"/>
                </a:solidFill>
              </a:rPr>
              <a:t>) на вкладке «Деятельность - Дистанционное обучение» размещены  инструкции для куратора, педагога, родителей , обучающихся, перечень информационных ресурсов, а также электронные почты каждой группы и методические рекомендации</a:t>
            </a:r>
          </a:p>
          <a:p>
            <a:pPr algn="just">
              <a:buNone/>
            </a:pPr>
            <a:r>
              <a:rPr lang="ru-RU" dirty="0" smtClean="0">
                <a:solidFill>
                  <a:srgbClr val="1D1815"/>
                </a:solidFill>
              </a:rPr>
              <a:t> </a:t>
            </a:r>
          </a:p>
          <a:p>
            <a:pPr algn="just">
              <a:buNone/>
            </a:pPr>
            <a:endParaRPr lang="ru-RU" dirty="0">
              <a:solidFill>
                <a:srgbClr val="1D1815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4385" t="5306" r="12272" b="7318"/>
          <a:stretch>
            <a:fillRect/>
          </a:stretch>
        </p:blipFill>
        <p:spPr>
          <a:xfrm>
            <a:off x="376518" y="2232212"/>
            <a:ext cx="5486399" cy="462578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4159" t="2890" r="12499" b="5708"/>
          <a:stretch>
            <a:fillRect/>
          </a:stretch>
        </p:blipFill>
        <p:spPr>
          <a:xfrm>
            <a:off x="5992906" y="2218766"/>
            <a:ext cx="6024282" cy="46392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1629" t="4500" r="19742" b="6514"/>
          <a:stretch>
            <a:fillRect/>
          </a:stretch>
        </p:blipFill>
        <p:spPr>
          <a:xfrm>
            <a:off x="309282" y="0"/>
            <a:ext cx="5715001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1788" t="4706" r="18835" b="5294"/>
          <a:stretch>
            <a:fillRect/>
          </a:stretch>
        </p:blipFill>
        <p:spPr>
          <a:xfrm>
            <a:off x="6104964" y="0"/>
            <a:ext cx="54057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598" y="213467"/>
            <a:ext cx="10020402" cy="85333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Разработана инструкция для родителей: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8542" y="1317170"/>
            <a:ext cx="10243458" cy="47897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 целью снижению рисков распространения новой коронавирусной инфекции с 24 марта 2020 года в соответствии с Приказом колледжа образовательный процесс организован с применением дистанционных образовательных технологий и смешанного обучения.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 Обучающиеся колледжа проинформированы о порядке реализации образовательного процесса с применением дистанционных образовательных технологий и смешанного обучения.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 По возникающим вопросам обращаться к кураторам и заведующим отделениями или по телефону «Горячей линии» (8-991-405-18-62).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 Родителям необходимо организовать разъяснительную беседу с обучающимся о режиме посещения общественных мест в сложный эпидемиологический период.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598" y="213467"/>
            <a:ext cx="10020402" cy="85333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Разработана инструкция для обучающихся: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8542" y="1034143"/>
            <a:ext cx="9906001" cy="547551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Информация об электронных ресурсах, которые допускаются к использованию в учебном процессе (существующие платформы, электронные ресурсы и приложения, ресурсы информационно-библиотечного центра образовательной организации) выдаётся преподавателем по конкретной дисциплине на электронную почту группы.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Занятия с применением дистанционных образовательных технологий и смешанного обучения проходят в соответствии с расписанием учебных занятий, расположенном на сайте колледжа.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Для проведения занятий возможно использование различных вариантов и форм обратной связи, способов визуального взаимодействия преподавателей и студентов (видеоконференции, </a:t>
            </a:r>
            <a:r>
              <a:rPr lang="ru-RU" sz="2000" dirty="0" err="1" smtClean="0">
                <a:solidFill>
                  <a:schemeClr val="tx1"/>
                </a:solidFill>
              </a:rPr>
              <a:t>скайп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zoom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вебинары</a:t>
            </a:r>
            <a:r>
              <a:rPr lang="ru-RU" sz="2000" dirty="0" smtClean="0">
                <a:solidFill>
                  <a:schemeClr val="tx1"/>
                </a:solidFill>
              </a:rPr>
              <a:t> и других инструменты для обучения) по выбору преподавателя, который информирует об этом студентов.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 расписании и графиках промежуточной аттестации для каждой группы обучающихся (при необходимости) будет сообщено заранее.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При необходимости, индивидуальные консультации будут оказаны дистанционно с использованием информационных и телекоммуникационных технологий и существующих средств связи.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Контрольные точки и время предоставления обучающимися заданий для оценки освоения частей образовательной программы определяются и указываются преподавателями в заданиях.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942</TotalTime>
  <Words>904</Words>
  <Application>Microsoft Office PowerPoint</Application>
  <PresentationFormat>Произвольный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</vt:lpstr>
      <vt:lpstr>Слайд 2</vt:lpstr>
      <vt:lpstr>Слайд 3</vt:lpstr>
      <vt:lpstr>Слайд 4</vt:lpstr>
      <vt:lpstr>ПРИМЕНЕНИЕ ДИСТАНЦИОННЫХ ОБРАЗОВАТЕЛЬНЫХ ТЕХНОЛОГИЙ  В ОГАПОУ «АЛЕКСЕЕВСКИЙ КОЛЛЕДЖ»</vt:lpstr>
      <vt:lpstr>Слайд 6</vt:lpstr>
      <vt:lpstr>Слайд 7</vt:lpstr>
      <vt:lpstr>Разработана инструкция для родителей:</vt:lpstr>
      <vt:lpstr>Разработана инструкция для обучающихся:</vt:lpstr>
      <vt:lpstr>Размещен перечень информационных ресурсов: </vt:lpstr>
      <vt:lpstr>Размещен перечень информационных ресурсов: </vt:lpstr>
      <vt:lpstr>Размещен перечень информационных ресурсов: </vt:lpstr>
      <vt:lpstr>Размещен перечень информационных ресурсов: </vt:lpstr>
      <vt:lpstr>Размещен перечень информационных ресурсов: </vt:lpstr>
      <vt:lpstr>Размещены методические рекомендации Минпросвещения по РЭШ  </vt:lpstr>
      <vt:lpstr>ПРИМЕНЕНИЕ ДИСТАНЦИОННЫХ ОБРАЗОВАТЕЛЬНЫХ ТЕХНОЛОГИЙ  В ОГАПОУ «АЛЕКСЕЕВСКИЙ КОЛЛЕДЖ»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harkee</dc:creator>
  <cp:lastModifiedBy>administrator</cp:lastModifiedBy>
  <cp:revision>77</cp:revision>
  <dcterms:created xsi:type="dcterms:W3CDTF">2018-06-28T07:03:43Z</dcterms:created>
  <dcterms:modified xsi:type="dcterms:W3CDTF">2020-04-05T18:58:15Z</dcterms:modified>
</cp:coreProperties>
</file>